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07" r:id="rId3"/>
    <p:sldId id="274" r:id="rId4"/>
    <p:sldId id="278" r:id="rId5"/>
    <p:sldId id="300" r:id="rId6"/>
    <p:sldId id="291" r:id="rId7"/>
    <p:sldId id="301" r:id="rId8"/>
    <p:sldId id="30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08" autoAdjust="0"/>
  </p:normalViewPr>
  <p:slideViewPr>
    <p:cSldViewPr>
      <p:cViewPr varScale="1">
        <p:scale>
          <a:sx n="72" d="100"/>
          <a:sy n="72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C70EA-C8D8-427D-823E-256B7E79F416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DCC36-4CE6-4A2F-9BC2-7B850E5A4498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DCC36-4CE6-4A2F-9BC2-7B850E5A4498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DCC36-4CE6-4A2F-9BC2-7B850E5A4498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Z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88B68F-0EED-4911-B5CF-21D197FEAD8E}" type="datetimeFigureOut">
              <a:rPr lang="en-ZA" smtClean="0"/>
              <a:pPr/>
              <a:t>2010/11/16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Z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877C44D-D4FF-45A8-8CBB-E65D9DA42AA2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lairespershott.podbea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548681"/>
            <a:ext cx="8062912" cy="1224136"/>
          </a:xfrm>
        </p:spPr>
        <p:txBody>
          <a:bodyPr/>
          <a:lstStyle/>
          <a:p>
            <a:r>
              <a:rPr lang="en-US" dirty="0" smtClean="0"/>
              <a:t>Ready.. Steady.. START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2402856"/>
          </a:xfrm>
        </p:spPr>
        <p:txBody>
          <a:bodyPr>
            <a:normAutofit fontScale="85000" lnSpcReduction="20000"/>
          </a:bodyPr>
          <a:lstStyle/>
          <a:p>
            <a:r>
              <a:rPr lang="en-US" sz="4600" dirty="0" smtClean="0"/>
              <a:t>: a tentative “</a:t>
            </a:r>
            <a:r>
              <a:rPr lang="en-US" sz="4600" i="1" dirty="0" smtClean="0"/>
              <a:t>ad</a:t>
            </a:r>
            <a:r>
              <a:rPr lang="en-US" sz="4600" dirty="0" smtClean="0"/>
              <a:t>”venture into the possibilities of using podcasting in the library</a:t>
            </a:r>
          </a:p>
          <a:p>
            <a:endParaRPr lang="en-US" dirty="0" smtClean="0"/>
          </a:p>
          <a:p>
            <a:r>
              <a:rPr lang="en-US" dirty="0" smtClean="0"/>
              <a:t>Claire Spershott</a:t>
            </a: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97152"/>
            <a:ext cx="2100511" cy="157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C:\Users\spershot\AppData\Local\Microsoft\Windows\Temporary Internet Files\Content.IE5\WLK2ZB1N\MC90021300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437112"/>
            <a:ext cx="167932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>
          <a:xfrm rot="5400000">
            <a:off x="2123728" y="5157192"/>
            <a:ext cx="2160240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C:\Users\spershot\AppData\Local\Microsoft\Windows\Temporary Internet Files\Content.IE5\WLK2ZB1N\MC900052881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650103">
            <a:off x="605937" y="5075219"/>
            <a:ext cx="582116" cy="75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C:\Users\spershot\AppData\Local\Microsoft\Windows\Temporary Internet Files\Content.IE5\WLK2ZB1N\MC900052881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47104">
            <a:off x="-53" y="5800352"/>
            <a:ext cx="582116" cy="75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600" dirty="0" smtClean="0"/>
              <a:t>				   Webinar presenter </a:t>
            </a:r>
          </a:p>
          <a:p>
            <a:pPr>
              <a:buNone/>
            </a:pPr>
            <a:r>
              <a:rPr lang="en-US" sz="2600" dirty="0" smtClean="0"/>
              <a:t>					    Researcher</a:t>
            </a:r>
          </a:p>
          <a:p>
            <a:pPr>
              <a:buNone/>
            </a:pPr>
            <a:r>
              <a:rPr lang="en-US" sz="2600" dirty="0" smtClean="0"/>
              <a:t>					    Facilitator</a:t>
            </a:r>
          </a:p>
          <a:p>
            <a:pPr>
              <a:buNone/>
            </a:pPr>
            <a:r>
              <a:rPr lang="en-US" sz="2600" dirty="0" smtClean="0"/>
              <a:t>                                Publishing  / Blogs</a:t>
            </a:r>
          </a:p>
          <a:p>
            <a:pPr>
              <a:buNone/>
            </a:pPr>
            <a:r>
              <a:rPr lang="en-US" sz="2600" dirty="0" smtClean="0"/>
              <a:t>               Cameras  -  lights - Action</a:t>
            </a:r>
          </a:p>
          <a:p>
            <a:pPr>
              <a:buNone/>
            </a:pPr>
            <a:r>
              <a:rPr lang="en-US" sz="2600" dirty="0" smtClean="0"/>
              <a:t>                                          Vodcast</a:t>
            </a:r>
          </a:p>
          <a:p>
            <a:pPr>
              <a:buNone/>
            </a:pPr>
            <a:r>
              <a:rPr lang="en-US" sz="2600" dirty="0" smtClean="0"/>
              <a:t>                               Movie maker</a:t>
            </a:r>
          </a:p>
          <a:p>
            <a:pPr>
              <a:buNone/>
            </a:pPr>
            <a:r>
              <a:rPr lang="en-US" sz="2600" dirty="0" smtClean="0"/>
              <a:t>   			        Script writing</a:t>
            </a:r>
          </a:p>
          <a:p>
            <a:pPr>
              <a:buNone/>
            </a:pPr>
            <a:r>
              <a:rPr lang="en-US" sz="2600" dirty="0" smtClean="0"/>
              <a:t> Garage Band  / Audacity</a:t>
            </a:r>
          </a:p>
          <a:p>
            <a:pPr>
              <a:buNone/>
            </a:pPr>
            <a:r>
              <a:rPr lang="en-US" sz="2600" dirty="0" smtClean="0"/>
              <a:t>                     Apple Mac</a:t>
            </a:r>
          </a:p>
          <a:p>
            <a:pPr>
              <a:buNone/>
            </a:pPr>
            <a:r>
              <a:rPr lang="en-US" sz="2600" dirty="0" smtClean="0"/>
              <a:t>           iPod  / iTunes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ZA" dirty="0"/>
          </a:p>
        </p:txBody>
      </p:sp>
      <p:sp>
        <p:nvSpPr>
          <p:cNvPr id="4" name="Arc 3"/>
          <p:cNvSpPr/>
          <p:nvPr/>
        </p:nvSpPr>
        <p:spPr>
          <a:xfrm rot="2134625">
            <a:off x="2948774" y="692965"/>
            <a:ext cx="2569328" cy="6533769"/>
          </a:xfrm>
          <a:prstGeom prst="arc">
            <a:avLst>
              <a:gd name="adj1" fmla="val 16861355"/>
              <a:gd name="adj2" fmla="val 4135764"/>
            </a:avLst>
          </a:prstGeom>
          <a:ln w="571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982965">
            <a:off x="168307" y="1253971"/>
            <a:ext cx="7898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                    In the Beginning… there  were</a:t>
            </a:r>
          </a:p>
          <a:p>
            <a:r>
              <a:rPr lang="en-US" sz="3000" dirty="0" smtClean="0"/>
              <a:t>     lecturers   and    students  </a:t>
            </a:r>
            <a:endParaRPr lang="en-ZA" sz="3000" dirty="0"/>
          </a:p>
        </p:txBody>
      </p:sp>
      <p:pic>
        <p:nvPicPr>
          <p:cNvPr id="6" name="Picture 8" descr="http://voice.paly.net/media/images/students%20sleeping%20at%20desk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9305">
            <a:off x="6024068" y="1565054"/>
            <a:ext cx="2381250" cy="141922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Rectangle 6"/>
          <p:cNvSpPr/>
          <p:nvPr/>
        </p:nvSpPr>
        <p:spPr>
          <a:xfrm>
            <a:off x="4067944" y="3441680"/>
            <a:ext cx="4104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Come gather 'round people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Wherever you roam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And admit that the waters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Around you have grown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And accept it that soon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You'll be drenched to the bone.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If your time to you Is worth </a:t>
            </a:r>
            <a:r>
              <a:rPr lang="en-ZA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savin</a:t>
            </a: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'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Then you better start </a:t>
            </a:r>
            <a:r>
              <a:rPr lang="en-ZA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swimmin</a:t>
            </a: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'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Or you'll sink like a stone</a:t>
            </a:r>
            <a:b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 the times they are a-</a:t>
            </a:r>
            <a:r>
              <a:rPr lang="en-ZA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changin</a:t>
            </a: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'. </a:t>
            </a:r>
          </a:p>
          <a:p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       (</a:t>
            </a:r>
            <a:r>
              <a:rPr lang="en-ZA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Bob Dylan</a:t>
            </a: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1964)</a:t>
            </a:r>
          </a:p>
          <a:p>
            <a:endParaRPr lang="en-ZA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725467">
            <a:off x="409458" y="49034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Sage on the stage</a:t>
            </a:r>
            <a:endParaRPr lang="en-Z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421872">
            <a:off x="6099000" y="2975682"/>
            <a:ext cx="204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Empty vessels </a:t>
            </a:r>
            <a:endParaRPr lang="en-Z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84396">
            <a:off x="2595676" y="81996"/>
            <a:ext cx="723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886460">
            <a:off x="1972063" y="5347372"/>
            <a:ext cx="395730" cy="49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29744">
            <a:off x="4235202" y="309414"/>
            <a:ext cx="723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316416" y="3284984"/>
            <a:ext cx="507876" cy="77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 rot="1096193">
            <a:off x="1226048" y="3110824"/>
            <a:ext cx="17293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Theories</a:t>
            </a:r>
            <a:endParaRPr lang="en-ZA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14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838186">
            <a:off x="7968789" y="4338065"/>
            <a:ext cx="514689" cy="84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 rot="20099105">
            <a:off x="-69274" y="3858936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Connectivism</a:t>
            </a:r>
            <a:r>
              <a:rPr lang="en-US" dirty="0" smtClean="0"/>
              <a:t> ..</a:t>
            </a:r>
            <a:endParaRPr lang="en-ZA" dirty="0"/>
          </a:p>
        </p:txBody>
      </p:sp>
      <p:sp>
        <p:nvSpPr>
          <p:cNvPr id="17" name="Rectangle 16"/>
          <p:cNvSpPr/>
          <p:nvPr/>
        </p:nvSpPr>
        <p:spPr>
          <a:xfrm rot="541871">
            <a:off x="645489" y="4892099"/>
            <a:ext cx="2263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Blended Learning..</a:t>
            </a:r>
            <a:endParaRPr lang="en-ZA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0460355">
            <a:off x="-97127" y="5449792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Learning styles...</a:t>
            </a:r>
            <a:endParaRPr lang="en-ZA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1044725">
            <a:off x="1272977" y="5685607"/>
            <a:ext cx="2512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Authentic learning.. </a:t>
            </a:r>
          </a:p>
        </p:txBody>
      </p:sp>
      <p:sp>
        <p:nvSpPr>
          <p:cNvPr id="20" name="Rectangle 19"/>
          <p:cNvSpPr/>
          <p:nvPr/>
        </p:nvSpPr>
        <p:spPr>
          <a:xfrm rot="585455">
            <a:off x="183393" y="6237312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Theory of mobile learning.. </a:t>
            </a:r>
            <a:endParaRPr lang="en-ZA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rot="20763133">
            <a:off x="836874" y="4128132"/>
            <a:ext cx="2389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Lifelong learning..</a:t>
            </a:r>
          </a:p>
        </p:txBody>
      </p:sp>
      <p:pic>
        <p:nvPicPr>
          <p:cNvPr id="23" name="Picture 22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615691">
            <a:off x="294939" y="5045552"/>
            <a:ext cx="452811" cy="58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 descr="C:\Users\spershot\AppData\Local\Microsoft\Windows\Temporary Internet Files\Content.IE5\1EO1OPG6\MC90005711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43410">
            <a:off x="256693" y="765265"/>
            <a:ext cx="1602029" cy="1781495"/>
          </a:xfrm>
          <a:prstGeom prst="rect">
            <a:avLst/>
          </a:prstGeom>
          <a:noFill/>
        </p:spPr>
      </p:pic>
      <p:pic>
        <p:nvPicPr>
          <p:cNvPr id="22" name="Picture 21" descr="C:\Users\spershot\AppData\Local\Microsoft\Windows\Temporary Internet Files\Content.IE5\WLK2ZB1N\MC9000528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886460">
            <a:off x="3465495" y="4826223"/>
            <a:ext cx="582116" cy="75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 rot="21125150">
            <a:off x="3430556" y="3352333"/>
            <a:ext cx="3095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Times they are a-</a:t>
            </a:r>
            <a:r>
              <a:rPr lang="en-ZA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changin</a:t>
            </a:r>
            <a:r>
              <a:rPr lang="en-ZA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’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3608" y="1556792"/>
            <a:ext cx="2664296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3000" dirty="0" smtClean="0"/>
              <a:t> </a:t>
            </a:r>
            <a:r>
              <a:rPr lang="en-US" sz="3000" b="1" dirty="0" smtClean="0"/>
              <a:t>Challenges</a:t>
            </a:r>
            <a:endParaRPr lang="en-ZA" sz="3000" b="1" dirty="0"/>
          </a:p>
        </p:txBody>
      </p:sp>
      <p:sp>
        <p:nvSpPr>
          <p:cNvPr id="6" name="Lightning Bolt 5"/>
          <p:cNvSpPr/>
          <p:nvPr/>
        </p:nvSpPr>
        <p:spPr>
          <a:xfrm rot="21305593">
            <a:off x="634277" y="943617"/>
            <a:ext cx="840287" cy="56717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8" name="Lightning Bolt 7"/>
          <p:cNvSpPr/>
          <p:nvPr/>
        </p:nvSpPr>
        <p:spPr>
          <a:xfrm rot="16990156">
            <a:off x="890682" y="2118342"/>
            <a:ext cx="595177" cy="60159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Lightning Bolt 8"/>
          <p:cNvSpPr/>
          <p:nvPr/>
        </p:nvSpPr>
        <p:spPr>
          <a:xfrm rot="4810842">
            <a:off x="2924561" y="936676"/>
            <a:ext cx="668239" cy="72642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Lightning Bolt 9"/>
          <p:cNvSpPr/>
          <p:nvPr/>
        </p:nvSpPr>
        <p:spPr>
          <a:xfrm rot="6971668">
            <a:off x="3696269" y="1370853"/>
            <a:ext cx="671434" cy="71304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Lightning Bolt 10"/>
          <p:cNvSpPr/>
          <p:nvPr/>
        </p:nvSpPr>
        <p:spPr>
          <a:xfrm rot="9472658">
            <a:off x="2195815" y="2030901"/>
            <a:ext cx="699967" cy="8081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Rectangle 11"/>
          <p:cNvSpPr/>
          <p:nvPr/>
        </p:nvSpPr>
        <p:spPr>
          <a:xfrm>
            <a:off x="323528" y="620688"/>
            <a:ext cx="696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Time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3528" y="2708920"/>
            <a:ext cx="1547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Bad </a:t>
            </a:r>
          </a:p>
          <a:p>
            <a:r>
              <a:rPr lang="en-US" dirty="0" smtClean="0"/>
              <a:t>attendance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59832" y="2492896"/>
            <a:ext cx="2702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En masse – 1 size fits all</a:t>
            </a:r>
            <a:endParaRPr lang="en-ZA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4644008" y="1340768"/>
            <a:ext cx="1637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 point of need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63688" y="26064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Different students  - for different levels of IL   - for different things - for different times</a:t>
            </a:r>
            <a:endParaRPr lang="en-ZA" dirty="0"/>
          </a:p>
        </p:txBody>
      </p:sp>
      <p:sp>
        <p:nvSpPr>
          <p:cNvPr id="20" name="Rectangle 19"/>
          <p:cNvSpPr/>
          <p:nvPr/>
        </p:nvSpPr>
        <p:spPr>
          <a:xfrm>
            <a:off x="3851920" y="4581128"/>
            <a:ext cx="388282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3200" b="1" dirty="0" smtClean="0">
                <a:solidFill>
                  <a:schemeClr val="tx2">
                    <a:lumMod val="90000"/>
                  </a:schemeClr>
                </a:solidFill>
              </a:rPr>
              <a:t>Why podcasting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67744" y="4005064"/>
            <a:ext cx="1694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The students 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72000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Millennials – technologically literate, multi tasking, instant access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475656" y="5805264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Many don’t have access</a:t>
            </a:r>
          </a:p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to a computer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56176" y="5733256"/>
            <a:ext cx="2771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Most have cell phones </a:t>
            </a:r>
          </a:p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and they always have </a:t>
            </a:r>
          </a:p>
          <a:p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them with them</a:t>
            </a:r>
          </a:p>
        </p:txBody>
      </p:sp>
      <p:sp>
        <p:nvSpPr>
          <p:cNvPr id="100" name="Lightning Bolt 99"/>
          <p:cNvSpPr/>
          <p:nvPr/>
        </p:nvSpPr>
        <p:spPr>
          <a:xfrm rot="16402039">
            <a:off x="3865241" y="5114646"/>
            <a:ext cx="694733" cy="72620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1" name="Lightning Bolt 100"/>
          <p:cNvSpPr/>
          <p:nvPr/>
        </p:nvSpPr>
        <p:spPr>
          <a:xfrm rot="20449102">
            <a:off x="3222524" y="4308428"/>
            <a:ext cx="643290" cy="66070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2" name="Lightning Bolt 101"/>
          <p:cNvSpPr/>
          <p:nvPr/>
        </p:nvSpPr>
        <p:spPr>
          <a:xfrm rot="10800000">
            <a:off x="6372199" y="5157192"/>
            <a:ext cx="720080" cy="57606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3" name="Lightning Bolt 102"/>
          <p:cNvSpPr/>
          <p:nvPr/>
        </p:nvSpPr>
        <p:spPr>
          <a:xfrm rot="3679069">
            <a:off x="5713449" y="3937138"/>
            <a:ext cx="571088" cy="67076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Vision</a:t>
            </a:r>
            <a:endParaRPr lang="en-ZA" sz="4400" dirty="0"/>
          </a:p>
        </p:txBody>
      </p:sp>
      <p:pic>
        <p:nvPicPr>
          <p:cNvPr id="4" name="Content Placeholder 3" descr="C:\Users\spershot\AppData\Local\Microsoft\Windows\Temporary Internet Files\Content.IE5\FFYLV0FB\MC900352610[1].w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52232">
            <a:off x="3104289" y="2676785"/>
            <a:ext cx="1453137" cy="67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2420888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Podcasting </a:t>
            </a:r>
          </a:p>
          <a:p>
            <a:r>
              <a:rPr lang="en-US" sz="2400" b="1" dirty="0" smtClean="0"/>
              <a:t>In the library</a:t>
            </a:r>
            <a:endParaRPr lang="en-ZA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206084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 </a:t>
            </a:r>
            <a:r>
              <a:rPr lang="en-US" b="1" dirty="0" smtClean="0"/>
              <a:t>a supplement / complement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6543" y="3777908"/>
            <a:ext cx="3779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 Save time  -  no repeats 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Build up library of podcasts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Activity time in the classroom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Blended learning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Collaboration with Depts</a:t>
            </a:r>
          </a:p>
          <a:p>
            <a:endParaRPr lang="en-US" dirty="0" smtClean="0"/>
          </a:p>
        </p:txBody>
      </p:sp>
      <p:pic>
        <p:nvPicPr>
          <p:cNvPr id="8" name="Picture 6" descr="http://www.fotosearch.com/bthumb/CSP/CSP401/k4010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04664"/>
            <a:ext cx="1331218" cy="133121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pic>
        <p:nvPicPr>
          <p:cNvPr id="10" name="Content Placeholder 3" descr="C:\Users\spershot\AppData\Local\Microsoft\Windows\Temporary Internet Files\Content.IE5\FFYLV0FB\MC900352610[1].wm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30154">
            <a:off x="3035427" y="2096597"/>
            <a:ext cx="1479550" cy="67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44008" y="28529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 a stand alone</a:t>
            </a:r>
          </a:p>
        </p:txBody>
      </p:sp>
      <p:sp>
        <p:nvSpPr>
          <p:cNvPr id="12" name="TextBox 11"/>
          <p:cNvSpPr txBox="1"/>
          <p:nvPr/>
        </p:nvSpPr>
        <p:spPr>
          <a:xfrm rot="20916291">
            <a:off x="389285" y="3901824"/>
            <a:ext cx="4320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…..Access at any time…… point of need ….  Reach students in their space ….……Use a format they are familiar with… ….Extend beyond classroom wall  (learning and time)…..options……</a:t>
            </a:r>
          </a:p>
          <a:p>
            <a:endParaRPr lang="en-US" sz="2000" dirty="0" smtClean="0"/>
          </a:p>
          <a:p>
            <a:endParaRPr lang="en-ZA" sz="2000" dirty="0"/>
          </a:p>
        </p:txBody>
      </p:sp>
      <p:sp>
        <p:nvSpPr>
          <p:cNvPr id="13" name="TextBox 12"/>
          <p:cNvSpPr txBox="1"/>
          <p:nvPr/>
        </p:nvSpPr>
        <p:spPr>
          <a:xfrm rot="20848392">
            <a:off x="4991779" y="545681"/>
            <a:ext cx="339362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is the point of having   library resources if no-one know about them?</a:t>
            </a:r>
            <a:endParaRPr lang="en-Z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52536" y="267494"/>
            <a:ext cx="8939336" cy="13990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Pilot</a:t>
            </a:r>
            <a:endParaRPr lang="en-ZA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882808"/>
            <a:ext cx="8435280" cy="45720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Podcast on Podbean </a:t>
            </a:r>
          </a:p>
          <a:p>
            <a:pPr>
              <a:buNone/>
            </a:pPr>
            <a:r>
              <a:rPr lang="en-ZA" sz="2800" u="sng" dirty="0" smtClean="0">
                <a:hlinkClick r:id="rId3"/>
              </a:rPr>
              <a:t>http://clairespershott.podbean.com</a:t>
            </a:r>
            <a:endParaRPr lang="en-ZA" sz="28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C:\Users\spershot\AppData\Local\Microsoft\Windows\Temporary Internet Files\Content.IE5\M38SZ66B\MC900212425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76394">
            <a:off x="2648117" y="217857"/>
            <a:ext cx="450997" cy="16789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8" name="Picture 7" descr="http://www.podbean.com/home/images/powered_by_podbea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2636912"/>
            <a:ext cx="8858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Callout 8"/>
          <p:cNvSpPr/>
          <p:nvPr/>
        </p:nvSpPr>
        <p:spPr>
          <a:xfrm>
            <a:off x="3491880" y="404664"/>
            <a:ext cx="4355976" cy="1656184"/>
          </a:xfrm>
          <a:prstGeom prst="wedgeEllipseCallout">
            <a:avLst>
              <a:gd name="adj1" fmla="val 48421"/>
              <a:gd name="adj2" fmla="val 654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Would students and library staff be amenable to podcasting as an educational tool?</a:t>
            </a:r>
            <a:endParaRPr lang="en-ZA" dirty="0"/>
          </a:p>
        </p:txBody>
      </p:sp>
      <p:sp>
        <p:nvSpPr>
          <p:cNvPr id="11" name="Rectangle 10"/>
          <p:cNvSpPr/>
          <p:nvPr/>
        </p:nvSpPr>
        <p:spPr>
          <a:xfrm rot="20649621">
            <a:off x="438246" y="3354201"/>
            <a:ext cx="43531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J"/>
            </a:pPr>
            <a:r>
              <a:rPr lang="en-US" sz="2000" dirty="0" smtClean="0"/>
              <a:t> Replayed  -  understanding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Remember like music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Shy to ask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Language easier than reading</a:t>
            </a:r>
          </a:p>
          <a:p>
            <a:r>
              <a:rPr lang="en-US" sz="2000" dirty="0" smtClean="0"/>
              <a:t>   (2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language)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Catch up tool  (strikes)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Most students have cell phones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Use for additional info</a:t>
            </a:r>
          </a:p>
          <a:p>
            <a:pPr>
              <a:buFont typeface="Wingdings" pitchFamily="2" charset="2"/>
              <a:buChar char="J"/>
            </a:pPr>
            <a:r>
              <a:rPr lang="en-US" sz="2000" dirty="0" smtClean="0"/>
              <a:t> Potential as a standalone</a:t>
            </a:r>
          </a:p>
        </p:txBody>
      </p:sp>
      <p:sp>
        <p:nvSpPr>
          <p:cNvPr id="12" name="Rectangle 11"/>
          <p:cNvSpPr/>
          <p:nvPr/>
        </p:nvSpPr>
        <p:spPr>
          <a:xfrm rot="20649621">
            <a:off x="5079078" y="3685510"/>
            <a:ext cx="39167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dirty="0" smtClean="0">
                <a:sym typeface="Wingdings" pitchFamily="2" charset="2"/>
              </a:rPr>
              <a:t> Not interactive</a:t>
            </a:r>
          </a:p>
          <a:p>
            <a:pPr>
              <a:buFont typeface="Wingdings" pitchFamily="2" charset="2"/>
              <a:buChar char="L"/>
            </a:pPr>
            <a:r>
              <a:rPr lang="en-US" dirty="0" smtClean="0"/>
              <a:t> Feedback not immediate</a:t>
            </a:r>
          </a:p>
          <a:p>
            <a:pPr>
              <a:buFont typeface="Wingdings" pitchFamily="2" charset="2"/>
              <a:buChar char="L"/>
            </a:pPr>
            <a:r>
              <a:rPr lang="en-US" dirty="0" smtClean="0"/>
              <a:t> Not have  phones</a:t>
            </a:r>
          </a:p>
          <a:p>
            <a:pPr>
              <a:buFont typeface="Wingdings" pitchFamily="2" charset="2"/>
              <a:buChar char="L"/>
            </a:pPr>
            <a:r>
              <a:rPr lang="en-US" dirty="0" smtClean="0"/>
              <a:t> Cost</a:t>
            </a:r>
          </a:p>
          <a:p>
            <a:pPr>
              <a:buFont typeface="Wingdings" pitchFamily="2" charset="2"/>
              <a:buChar char="L"/>
            </a:pPr>
            <a:r>
              <a:rPr lang="en-US" dirty="0" smtClean="0"/>
              <a:t> Poor attendance</a:t>
            </a:r>
          </a:p>
          <a:p>
            <a:pPr>
              <a:buFont typeface="Wingdings" pitchFamily="2" charset="2"/>
              <a:buChar char="L"/>
            </a:pPr>
            <a:r>
              <a:rPr lang="en-US" dirty="0" smtClean="0"/>
              <a:t> Generation divide</a:t>
            </a:r>
          </a:p>
          <a:p>
            <a:endParaRPr lang="en-US" dirty="0" smtClean="0"/>
          </a:p>
        </p:txBody>
      </p:sp>
      <p:pic>
        <p:nvPicPr>
          <p:cNvPr id="18" name="Picture 2" descr="http://dkpresents.files.wordpress.com/2010/07/463px-symbol_thumbs_up-svg.png?w=300&amp;h=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2996952"/>
            <a:ext cx="490886" cy="63488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" name="Picture 2" descr="http://dkpresents.files.wordpress.com/2010/07/463px-symbol_thumbs_up-svg.png?w=300&amp;h=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952234">
            <a:off x="5578171" y="3047264"/>
            <a:ext cx="490886" cy="63488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ular Callout 3"/>
          <p:cNvSpPr/>
          <p:nvPr/>
        </p:nvSpPr>
        <p:spPr>
          <a:xfrm>
            <a:off x="3923928" y="404664"/>
            <a:ext cx="2210544" cy="1404736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Students are open to educational podcasts  - already listening  to other podcasts</a:t>
            </a:r>
            <a:endParaRPr lang="en-ZA" sz="1600" dirty="0"/>
          </a:p>
        </p:txBody>
      </p:sp>
      <p:sp>
        <p:nvSpPr>
          <p:cNvPr id="5" name="Rectangular Callout 4"/>
          <p:cNvSpPr/>
          <p:nvPr/>
        </p:nvSpPr>
        <p:spPr>
          <a:xfrm>
            <a:off x="539552" y="764704"/>
            <a:ext cx="2282552" cy="1404736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Student  podcasts- </a:t>
            </a:r>
          </a:p>
          <a:p>
            <a:pPr algn="ctr"/>
            <a:r>
              <a:rPr lang="en-US" dirty="0" smtClean="0"/>
              <a:t>“Hey, it would be difficult”!</a:t>
            </a:r>
            <a:endParaRPr lang="en-ZA" dirty="0"/>
          </a:p>
        </p:txBody>
      </p:sp>
      <p:sp>
        <p:nvSpPr>
          <p:cNvPr id="6" name="Rectangular Callout 5"/>
          <p:cNvSpPr/>
          <p:nvPr/>
        </p:nvSpPr>
        <p:spPr>
          <a:xfrm>
            <a:off x="6732240" y="2708920"/>
            <a:ext cx="2210544" cy="1404736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Podcasting doesn’t replace face to face  -  complement   or supplement</a:t>
            </a:r>
            <a:endParaRPr lang="en-ZA" dirty="0"/>
          </a:p>
        </p:txBody>
      </p:sp>
      <p:sp>
        <p:nvSpPr>
          <p:cNvPr id="7" name="Rectangular Callout 6"/>
          <p:cNvSpPr/>
          <p:nvPr/>
        </p:nvSpPr>
        <p:spPr>
          <a:xfrm>
            <a:off x="467544" y="2996952"/>
            <a:ext cx="2210544" cy="1404736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and Cost  - Bluetooth </a:t>
            </a:r>
          </a:p>
          <a:p>
            <a:pPr algn="ctr"/>
            <a:r>
              <a:rPr lang="en-US" dirty="0" smtClean="0"/>
              <a:t>- Website</a:t>
            </a:r>
          </a:p>
          <a:p>
            <a:pPr algn="ctr"/>
            <a:endParaRPr lang="en-ZA" dirty="0"/>
          </a:p>
        </p:txBody>
      </p:sp>
      <p:sp>
        <p:nvSpPr>
          <p:cNvPr id="8" name="Rectangular Callout 7"/>
          <p:cNvSpPr/>
          <p:nvPr/>
        </p:nvSpPr>
        <p:spPr>
          <a:xfrm>
            <a:off x="5076056" y="4725144"/>
            <a:ext cx="2210544" cy="1404736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Structure carefully  to avoid bad attendance  or non listening</a:t>
            </a:r>
            <a:endParaRPr lang="en-ZA" dirty="0"/>
          </a:p>
        </p:txBody>
      </p:sp>
      <p:sp>
        <p:nvSpPr>
          <p:cNvPr id="9" name="Rectangular Callout 8"/>
          <p:cNvSpPr/>
          <p:nvPr/>
        </p:nvSpPr>
        <p:spPr>
          <a:xfrm>
            <a:off x="1691680" y="4725144"/>
            <a:ext cx="2138536" cy="1512168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KISS</a:t>
            </a:r>
          </a:p>
          <a:p>
            <a:pPr algn="ctr"/>
            <a:r>
              <a:rPr lang="en-US" dirty="0" smtClean="0"/>
              <a:t>Encourage to listen again and anticipation of next</a:t>
            </a:r>
            <a:endParaRPr lang="en-ZA" dirty="0"/>
          </a:p>
        </p:txBody>
      </p:sp>
      <p:sp>
        <p:nvSpPr>
          <p:cNvPr id="10" name="Cloud Callout 9"/>
          <p:cNvSpPr/>
          <p:nvPr/>
        </p:nvSpPr>
        <p:spPr>
          <a:xfrm>
            <a:off x="2987824" y="2708920"/>
            <a:ext cx="3240360" cy="1332728"/>
          </a:xfrm>
          <a:prstGeom prst="cloudCallout">
            <a:avLst>
              <a:gd name="adj1" fmla="val -28603"/>
              <a:gd name="adj2" fmla="val 714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 points to ponder..</a:t>
            </a:r>
            <a:endParaRPr lang="en-ZA" dirty="0"/>
          </a:p>
        </p:txBody>
      </p:sp>
      <p:sp>
        <p:nvSpPr>
          <p:cNvPr id="12" name="Rectangular Callout 11"/>
          <p:cNvSpPr/>
          <p:nvPr/>
        </p:nvSpPr>
        <p:spPr>
          <a:xfrm>
            <a:off x="6804248" y="260648"/>
            <a:ext cx="1656184" cy="1008112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Students liked that my voice was </a:t>
            </a:r>
            <a:r>
              <a:rPr lang="en-US" sz="1600" b="1" dirty="0" smtClean="0"/>
              <a:t>different</a:t>
            </a:r>
            <a:r>
              <a:rPr lang="en-US" sz="1600" dirty="0" smtClean="0"/>
              <a:t>!! </a:t>
            </a:r>
            <a:endParaRPr lang="en-ZA" sz="1600" dirty="0"/>
          </a:p>
        </p:txBody>
      </p:sp>
      <p:sp>
        <p:nvSpPr>
          <p:cNvPr id="13" name="Rectangular Callout 12"/>
          <p:cNvSpPr/>
          <p:nvPr/>
        </p:nvSpPr>
        <p:spPr>
          <a:xfrm>
            <a:off x="7236296" y="1196752"/>
            <a:ext cx="1656184" cy="1008112"/>
          </a:xfrm>
          <a:prstGeom prst="wedgeRectCallout">
            <a:avLst>
              <a:gd name="adj1" fmla="val -69992"/>
              <a:gd name="adj2" fmla="val 82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like that it’s a real person </a:t>
            </a:r>
            <a:endParaRPr lang="en-Z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32804" t="23420" r="-27733"/>
          <a:stretch>
            <a:fillRect/>
          </a:stretch>
        </p:blipFill>
        <p:spPr bwMode="auto">
          <a:xfrm rot="21315610">
            <a:off x="4158604" y="1480880"/>
            <a:ext cx="3488036" cy="233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flipH="1">
            <a:off x="395536" y="764704"/>
            <a:ext cx="254656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Finally I am here..</a:t>
            </a:r>
          </a:p>
          <a:p>
            <a:r>
              <a:rPr lang="en-US" sz="2400" b="1" dirty="0" smtClean="0"/>
              <a:t>..At </a:t>
            </a:r>
            <a:r>
              <a:rPr lang="en-US" sz="2400" b="1" dirty="0" smtClean="0"/>
              <a:t>the start</a:t>
            </a:r>
          </a:p>
          <a:p>
            <a:endParaRPr lang="en-ZA" dirty="0"/>
          </a:p>
        </p:txBody>
      </p:sp>
      <p:pic>
        <p:nvPicPr>
          <p:cNvPr id="4" name="Picture 3" descr="C:\Users\spershot\AppData\Local\Microsoft\Windows\Temporary Internet Files\Content.IE5\774GLJ6L\MC900078772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539555">
            <a:off x="2739892" y="558554"/>
            <a:ext cx="2267826" cy="174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00424">
            <a:off x="1155029" y="1835744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048862" y="1631658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00424">
            <a:off x="434949" y="2267792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00424">
            <a:off x="2811212" y="1763737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3356992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Next </a:t>
            </a:r>
          </a:p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installment… </a:t>
            </a:r>
            <a:endParaRPr lang="en-ZA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42930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…..Making podcasts</a:t>
            </a:r>
            <a:endParaRPr lang="en-ZA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47251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  alones</a:t>
            </a:r>
            <a:endParaRPr lang="en-ZA" dirty="0"/>
          </a:p>
        </p:txBody>
      </p:sp>
      <p:sp>
        <p:nvSpPr>
          <p:cNvPr id="15" name="TextBox 14"/>
          <p:cNvSpPr txBox="1"/>
          <p:nvPr/>
        </p:nvSpPr>
        <p:spPr>
          <a:xfrm>
            <a:off x="4211960" y="51571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ECP lessons</a:t>
            </a:r>
            <a:endParaRPr lang="en-ZA" dirty="0"/>
          </a:p>
        </p:txBody>
      </p:sp>
      <p:sp>
        <p:nvSpPr>
          <p:cNvPr id="16" name="TextBox 15"/>
          <p:cNvSpPr txBox="1"/>
          <p:nvPr/>
        </p:nvSpPr>
        <p:spPr>
          <a:xfrm>
            <a:off x="5220072" y="5589240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Collaboration…</a:t>
            </a:r>
            <a:endParaRPr lang="en-ZA" dirty="0"/>
          </a:p>
        </p:txBody>
      </p:sp>
      <p:pic>
        <p:nvPicPr>
          <p:cNvPr id="22" name="Picture 21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33921">
            <a:off x="8234940" y="5517270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920342">
            <a:off x="4197552" y="4027374"/>
            <a:ext cx="433582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438668">
            <a:off x="5711375" y="4644904"/>
            <a:ext cx="403527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23528" y="5645860"/>
            <a:ext cx="3995936" cy="104644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In the beginner's mind there are many possibilities.</a:t>
            </a:r>
            <a:endParaRPr kumimoji="0" lang="en-ZA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In the expert's mind there are few</a:t>
            </a:r>
            <a:r>
              <a:rPr kumimoji="0" lang="en-Z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en-ZA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A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Shunryu</a:t>
            </a:r>
            <a:r>
              <a:rPr kumimoji="0" lang="en-ZA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Suzuki</a:t>
            </a:r>
            <a:endParaRPr kumimoji="0" lang="en-ZA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2320" y="6237312"/>
            <a:ext cx="1457450" cy="40011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/>
              <a:t>Thank you</a:t>
            </a:r>
            <a:endParaRPr lang="en-ZA" sz="2000" b="1" dirty="0"/>
          </a:p>
        </p:txBody>
      </p:sp>
      <p:pic>
        <p:nvPicPr>
          <p:cNvPr id="19" name="Picture 18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09664">
            <a:off x="7367558" y="5292975"/>
            <a:ext cx="403527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08366">
            <a:off x="4775270" y="4428880"/>
            <a:ext cx="403527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:\Users\spershot\AppData\Local\Microsoft\Windows\Temporary Internet Files\Content.IE5\WLK2ZB1N\MC900052881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438668">
            <a:off x="6359446" y="5076951"/>
            <a:ext cx="403527" cy="5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1749</TotalTime>
  <Words>432</Words>
  <Application>Microsoft Office PowerPoint</Application>
  <PresentationFormat>On-screen Show (4:3)</PresentationFormat>
  <Paragraphs>110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Ready.. Steady.. START</vt:lpstr>
      <vt:lpstr>The process</vt:lpstr>
      <vt:lpstr>Slide 3</vt:lpstr>
      <vt:lpstr>Slide 4</vt:lpstr>
      <vt:lpstr>Vision</vt:lpstr>
      <vt:lpstr>The Pilot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spershott</dc:creator>
  <cp:lastModifiedBy>spershott</cp:lastModifiedBy>
  <cp:revision>199</cp:revision>
  <dcterms:created xsi:type="dcterms:W3CDTF">2010-10-20T09:37:59Z</dcterms:created>
  <dcterms:modified xsi:type="dcterms:W3CDTF">2010-11-16T20:00:53Z</dcterms:modified>
</cp:coreProperties>
</file>